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3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7" r:id="rId31"/>
    <p:sldId id="289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328C9-8D5E-4745-91CC-72BD90524311}" type="datetimeFigureOut">
              <a:rPr lang="it-IT" smtClean="0"/>
              <a:t>05/07/2022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C8DFE-7EAB-40DA-8B69-F0E5D6224B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441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C8DFE-7EAB-40DA-8B69-F0E5D6224B7E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10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15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7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3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7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9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6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0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pound-finance/palisade.gi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pound-finance/palisad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ompound-finance/palisade/tree/main/config/env" TargetMode="External"/><Relationship Id="rId4" Type="http://schemas.openxmlformats.org/officeDocument/2006/relationships/hyperlink" Target="https://github.com/compound-finance/palisade/tree/main/confi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compound.financ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Decentralized Autonomous Organizations (DAOs) Explained - Arbismart -  Trusted Transparent Arbitrage Trading - EU Regulated.">
            <a:extLst>
              <a:ext uri="{FF2B5EF4-FFF2-40B4-BE49-F238E27FC236}">
                <a16:creationId xmlns:a16="http://schemas.microsoft.com/office/drawing/2014/main" id="{6D0ADE64-3592-2852-809B-11718F154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r="18683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74BC9E3-D131-4F18-B164-831C32549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it-IT" sz="4800"/>
              <a:t>Deploy</a:t>
            </a:r>
            <a:r>
              <a:rPr lang="it-IT" sz="4800" dirty="0"/>
              <a:t> Compound </a:t>
            </a:r>
            <a:r>
              <a:rPr lang="it-IT" sz="4800"/>
              <a:t>Protocol</a:t>
            </a:r>
            <a:endParaRPr lang="it-IT" sz="4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E1D8E3A-8BC4-9427-BCBF-D6958CF56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 dirty="0"/>
              <a:t>Corso di </a:t>
            </a:r>
          </a:p>
          <a:p>
            <a:pPr>
              <a:lnSpc>
                <a:spcPct val="100000"/>
              </a:lnSpc>
            </a:pPr>
            <a:r>
              <a:rPr lang="it-IT" sz="1600" dirty="0"/>
              <a:t>FINANCIAL COMPUTING E TECNOLOGIE PER L'HIGH FREQUENCY TRADING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AFBC87E-5A1D-5D1A-E43E-71EFDB2478B3}"/>
              </a:ext>
            </a:extLst>
          </p:cNvPr>
          <p:cNvSpPr txBox="1"/>
          <p:nvPr/>
        </p:nvSpPr>
        <p:spPr>
          <a:xfrm>
            <a:off x="475488" y="6254049"/>
            <a:ext cx="60960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PIERLUIGI LIGUORI </a:t>
            </a:r>
          </a:p>
          <a:p>
            <a:pPr algn="l"/>
            <a:r>
              <a:rPr lang="it-IT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FABIANO PRIORE </a:t>
            </a:r>
          </a:p>
          <a:p>
            <a:pPr algn="l"/>
            <a:r>
              <a:rPr lang="it-IT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MARIKA PIA SALVATO 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007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460A03-ECF7-2BD8-CB0C-1A7BFC57D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it-IT" sz="3700"/>
              <a:t>Deploy di Comptroller.sol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E829DA-47E6-1F49-3E32-01EE7472D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700" dirty="0"/>
              <a:t>Da Remix, compilare  </a:t>
            </a:r>
            <a:r>
              <a:rPr lang="it-IT" sz="1700" dirty="0" err="1">
                <a:solidFill>
                  <a:srgbClr val="00B050"/>
                </a:solidFill>
              </a:rPr>
              <a:t>Comptroller.sol</a:t>
            </a:r>
            <a:r>
              <a:rPr lang="it-IT" sz="1700" dirty="0">
                <a:solidFill>
                  <a:srgbClr val="00B050"/>
                </a:solidFill>
              </a:rPr>
              <a:t> </a:t>
            </a:r>
            <a:r>
              <a:rPr lang="it-IT" sz="1700" dirty="0"/>
              <a:t>e, dopo aver collegato </a:t>
            </a:r>
            <a:r>
              <a:rPr lang="it-IT" sz="1700" i="1" dirty="0" err="1"/>
              <a:t>MetaMask</a:t>
            </a:r>
            <a:r>
              <a:rPr lang="it-IT" sz="1700" dirty="0"/>
              <a:t>, </a:t>
            </a:r>
            <a:r>
              <a:rPr lang="it-IT" sz="1700" dirty="0" err="1"/>
              <a:t>deployare</a:t>
            </a:r>
            <a:r>
              <a:rPr lang="it-IT" sz="1700" dirty="0"/>
              <a:t> sulla </a:t>
            </a:r>
            <a:r>
              <a:rPr lang="it-IT" sz="1700" dirty="0" err="1"/>
              <a:t>TestNet</a:t>
            </a:r>
            <a:r>
              <a:rPr lang="it-IT" sz="1700" dirty="0"/>
              <a:t> pubblica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C1C1A9-58EF-1FE5-2538-C6DA8FFC8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60" y="625684"/>
            <a:ext cx="3864227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4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466BA54-466E-AC19-E3C5-EC0A5ACC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it-IT" sz="2800"/>
              <a:t>Unitroller.sol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F56460-3908-22ED-1395-15BE42472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>
            <a:normAutofit/>
          </a:bodyPr>
          <a:lstStyle/>
          <a:p>
            <a:r>
              <a:rPr lang="it-IT" sz="2000" dirty="0"/>
              <a:t>Fare il </a:t>
            </a:r>
            <a:r>
              <a:rPr lang="it-IT" sz="2000" dirty="0" err="1"/>
              <a:t>deploy</a:t>
            </a:r>
            <a:r>
              <a:rPr lang="it-IT" sz="2000" dirty="0"/>
              <a:t> di </a:t>
            </a:r>
            <a:r>
              <a:rPr lang="it-IT" sz="2000" dirty="0" err="1">
                <a:solidFill>
                  <a:srgbClr val="00B050"/>
                </a:solidFill>
              </a:rPr>
              <a:t>Unitroller.sol</a:t>
            </a:r>
            <a:endParaRPr lang="it-IT" sz="2000" dirty="0">
              <a:solidFill>
                <a:srgbClr val="00B050"/>
              </a:solidFill>
            </a:endParaRPr>
          </a:p>
          <a:p>
            <a:r>
              <a:rPr lang="it-IT" sz="2000" dirty="0"/>
              <a:t>Chiamare la funzione </a:t>
            </a:r>
            <a:r>
              <a:rPr lang="it-IT" sz="2000" dirty="0">
                <a:solidFill>
                  <a:srgbClr val="00B050"/>
                </a:solidFill>
              </a:rPr>
              <a:t>_</a:t>
            </a:r>
            <a:r>
              <a:rPr lang="it-IT" sz="2000" dirty="0" err="1">
                <a:solidFill>
                  <a:srgbClr val="00B050"/>
                </a:solidFill>
              </a:rPr>
              <a:t>setPendingImplementation</a:t>
            </a:r>
            <a:r>
              <a:rPr lang="it-IT" sz="2000" dirty="0">
                <a:solidFill>
                  <a:srgbClr val="00B050"/>
                </a:solidFill>
              </a:rPr>
              <a:t>() </a:t>
            </a:r>
            <a:r>
              <a:rPr lang="it-IT" sz="2000" dirty="0"/>
              <a:t>inserendo come parametro l’ indirizzo del </a:t>
            </a:r>
            <a:r>
              <a:rPr lang="it-IT" sz="2000" dirty="0" err="1"/>
              <a:t>Comptroller</a:t>
            </a:r>
            <a:r>
              <a:rPr lang="it-IT" sz="2000" dirty="0"/>
              <a:t> precedentemente creato</a:t>
            </a:r>
          </a:p>
          <a:p>
            <a:r>
              <a:rPr lang="it-IT" sz="2000" dirty="0"/>
              <a:t>Chiamare la funzione </a:t>
            </a:r>
            <a:r>
              <a:rPr lang="it-IT" sz="2000" dirty="0">
                <a:solidFill>
                  <a:srgbClr val="00B050"/>
                </a:solidFill>
              </a:rPr>
              <a:t>_</a:t>
            </a:r>
            <a:r>
              <a:rPr lang="it-IT" sz="2000" dirty="0" err="1">
                <a:solidFill>
                  <a:srgbClr val="00B050"/>
                </a:solidFill>
              </a:rPr>
              <a:t>acceptImplementation</a:t>
            </a:r>
            <a:r>
              <a:rPr lang="it-IT" sz="2000" dirty="0">
                <a:solidFill>
                  <a:srgbClr val="00B050"/>
                </a:solidFill>
              </a:rPr>
              <a:t>()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F92B02-CF6B-A091-367C-DE9BD7F9B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93" y="1885623"/>
            <a:ext cx="2252152" cy="44377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AF695B6-C22A-5935-6CBE-07BC4B5AD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81" y="1885623"/>
            <a:ext cx="2218870" cy="443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466BA54-466E-AC19-E3C5-EC0A5ACC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it-IT" sz="5200" dirty="0" err="1"/>
              <a:t>Unitroller.sol</a:t>
            </a:r>
            <a:r>
              <a:rPr lang="it-IT" sz="5200" dirty="0"/>
              <a:t> (II)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C1A833-9A2D-6C46-CD77-DFAFD0D24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" b="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2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F56460-3908-22ED-1395-15BE42472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3935965" cy="3506724"/>
          </a:xfrm>
        </p:spPr>
        <p:txBody>
          <a:bodyPr>
            <a:normAutofit lnSpcReduction="10000"/>
          </a:bodyPr>
          <a:lstStyle/>
          <a:p>
            <a:r>
              <a:rPr lang="it-IT" sz="2000" dirty="0"/>
              <a:t>Copiare l’ indirizzo di </a:t>
            </a:r>
            <a:r>
              <a:rPr lang="it-IT" sz="2000" dirty="0" err="1"/>
              <a:t>Unitroller</a:t>
            </a:r>
            <a:r>
              <a:rPr lang="it-IT" sz="2000" dirty="0"/>
              <a:t> e darlo in input alla funzione </a:t>
            </a:r>
            <a:r>
              <a:rPr lang="it-IT" sz="2000" dirty="0">
                <a:solidFill>
                  <a:srgbClr val="00B050"/>
                </a:solidFill>
              </a:rPr>
              <a:t>_</a:t>
            </a:r>
            <a:r>
              <a:rPr lang="it-IT" sz="2000" dirty="0" err="1">
                <a:solidFill>
                  <a:srgbClr val="00B050"/>
                </a:solidFill>
              </a:rPr>
              <a:t>become</a:t>
            </a:r>
            <a:r>
              <a:rPr lang="it-IT" sz="2000" dirty="0">
                <a:solidFill>
                  <a:srgbClr val="00B050"/>
                </a:solidFill>
              </a:rPr>
              <a:t>() </a:t>
            </a:r>
            <a:r>
              <a:rPr lang="it-IT" sz="2000" dirty="0"/>
              <a:t>del </a:t>
            </a:r>
            <a:r>
              <a:rPr lang="it-IT" sz="2000" dirty="0" err="1"/>
              <a:t>Comptroller</a:t>
            </a:r>
            <a:endParaRPr lang="it-IT" sz="2000" dirty="0"/>
          </a:p>
          <a:p>
            <a:r>
              <a:rPr lang="it-IT" sz="2000" dirty="0"/>
              <a:t>Reimportare l’ </a:t>
            </a:r>
            <a:r>
              <a:rPr lang="it-IT" sz="2000" dirty="0" err="1"/>
              <a:t>Unitroller</a:t>
            </a:r>
            <a:r>
              <a:rPr lang="it-IT" sz="2000" dirty="0"/>
              <a:t> copiando il suo indirizzo sulla la voce ‘At </a:t>
            </a:r>
            <a:r>
              <a:rPr lang="it-IT" sz="2000" dirty="0" err="1"/>
              <a:t>Address</a:t>
            </a:r>
            <a:r>
              <a:rPr lang="it-IT" sz="2000" dirty="0"/>
              <a:t>’ ma questa volta mascherandolo con l’ implementazione di un </a:t>
            </a:r>
            <a:r>
              <a:rPr lang="it-IT" sz="2000" dirty="0" err="1"/>
              <a:t>Comptroller</a:t>
            </a:r>
            <a:endParaRPr lang="it-IT" dirty="0"/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12B3EF-9C2D-4679-C6B6-52ED8E6C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855" y="2660999"/>
            <a:ext cx="2745125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6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1AE4CF5-14A0-CACF-E919-A23CF120E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4"/>
          <a:stretch/>
        </p:blipFill>
        <p:spPr>
          <a:xfrm>
            <a:off x="3143213" y="10"/>
            <a:ext cx="4956582" cy="6857990"/>
          </a:xfrm>
          <a:custGeom>
            <a:avLst/>
            <a:gdLst/>
            <a:ahLst/>
            <a:cxnLst/>
            <a:rect l="l" t="t" r="r" b="b"/>
            <a:pathLst>
              <a:path w="4956582" h="6858000">
                <a:moveTo>
                  <a:pt x="0" y="0"/>
                </a:moveTo>
                <a:lnTo>
                  <a:pt x="4161807" y="0"/>
                </a:lnTo>
                <a:lnTo>
                  <a:pt x="4176560" y="27485"/>
                </a:lnTo>
                <a:cubicBezTo>
                  <a:pt x="4666464" y="986552"/>
                  <a:pt x="4956582" y="2177077"/>
                  <a:pt x="4956582" y="3466807"/>
                </a:cubicBezTo>
                <a:cubicBezTo>
                  <a:pt x="4956582" y="4657326"/>
                  <a:pt x="4709381" y="5763316"/>
                  <a:pt x="4286027" y="6680757"/>
                </a:cubicBezTo>
                <a:lnTo>
                  <a:pt x="4199937" y="6858000"/>
                </a:lnTo>
                <a:lnTo>
                  <a:pt x="53039" y="6858000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1C603E-EE34-F2DE-2BDB-A7CE5632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2903843" cy="4526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 err="1"/>
              <a:t>Oracolo</a:t>
            </a:r>
            <a:endParaRPr lang="en-US" sz="4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7BA2EA-DEC6-B552-69E3-9017826D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0100" y="932688"/>
            <a:ext cx="352609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it-IT" sz="1800" dirty="0"/>
              <a:t>aggiungere oracolo (l’ indirizzo si trova nel file </a:t>
            </a:r>
            <a:r>
              <a:rPr lang="it-IT" sz="1800" i="1" dirty="0" err="1"/>
              <a:t>kovan.json</a:t>
            </a:r>
            <a:r>
              <a:rPr lang="it-IT" sz="1800" dirty="0"/>
              <a:t>) a </a:t>
            </a:r>
            <a:r>
              <a:rPr lang="it-IT" sz="1800" dirty="0" err="1"/>
              <a:t>Unitroller</a:t>
            </a:r>
            <a:r>
              <a:rPr lang="it-IT" sz="1800" dirty="0"/>
              <a:t> (</a:t>
            </a:r>
            <a:r>
              <a:rPr lang="it-IT" sz="1800" dirty="0" err="1"/>
              <a:t>Comptroller</a:t>
            </a:r>
            <a:r>
              <a:rPr lang="it-IT" sz="1800" dirty="0"/>
              <a:t>) tramite </a:t>
            </a:r>
            <a:r>
              <a:rPr lang="it-IT" sz="1800" dirty="0">
                <a:solidFill>
                  <a:srgbClr val="00B050"/>
                </a:solidFill>
              </a:rPr>
              <a:t>_</a:t>
            </a:r>
            <a:r>
              <a:rPr lang="it-IT" sz="1800" dirty="0" err="1">
                <a:solidFill>
                  <a:srgbClr val="00B050"/>
                </a:solidFill>
              </a:rPr>
              <a:t>setPriceOracle</a:t>
            </a:r>
            <a:r>
              <a:rPr lang="it-IT" sz="1800" dirty="0">
                <a:solidFill>
                  <a:srgbClr val="00B050"/>
                </a:solidFill>
              </a:rPr>
              <a:t>()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8A1D3-0425-F289-D0B9-13DEAFB9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it-IT" sz="5200"/>
              <a:t>Deploy CEther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339C22-EAD8-61AE-2F1F-8E1B7CFC9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it-IT" sz="1800" dirty="0"/>
              <a:t>Inserisci l’ indirizzo del </a:t>
            </a:r>
            <a:r>
              <a:rPr lang="it-IT" sz="1800" dirty="0" err="1">
                <a:solidFill>
                  <a:srgbClr val="00B050"/>
                </a:solidFill>
              </a:rPr>
              <a:t>Comptroller</a:t>
            </a:r>
            <a:r>
              <a:rPr lang="it-IT" sz="1800" dirty="0"/>
              <a:t> creato</a:t>
            </a:r>
          </a:p>
          <a:p>
            <a:r>
              <a:rPr lang="it-IT" sz="1800" dirty="0"/>
              <a:t>Inserisci l’ indirizzo dell’ </a:t>
            </a:r>
            <a:r>
              <a:rPr lang="it-IT" sz="1800" dirty="0" err="1">
                <a:solidFill>
                  <a:srgbClr val="00B050"/>
                </a:solidFill>
              </a:rPr>
              <a:t>InterestRateModel</a:t>
            </a:r>
            <a:r>
              <a:rPr lang="it-IT" sz="1800" dirty="0"/>
              <a:t> esistente</a:t>
            </a:r>
          </a:p>
          <a:p>
            <a:r>
              <a:rPr lang="it-IT" sz="1800" dirty="0"/>
              <a:t>Specificare come </a:t>
            </a:r>
            <a:r>
              <a:rPr lang="it-IT" sz="1800" dirty="0">
                <a:solidFill>
                  <a:srgbClr val="00B050"/>
                </a:solidFill>
              </a:rPr>
              <a:t>Admin</a:t>
            </a:r>
            <a:r>
              <a:rPr lang="it-IT" sz="1800" dirty="0"/>
              <a:t> l’ indirizzo del proprio </a:t>
            </a:r>
            <a:r>
              <a:rPr lang="it-IT" sz="1800" dirty="0" err="1"/>
              <a:t>Wallet</a:t>
            </a:r>
            <a:endParaRPr lang="it-IT" sz="1800" dirty="0"/>
          </a:p>
          <a:p>
            <a:r>
              <a:rPr lang="it-IT" sz="1800" dirty="0"/>
              <a:t>Riempire gli altri campi come in figura</a:t>
            </a:r>
          </a:p>
          <a:p>
            <a:endParaRPr lang="it-IT" sz="1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769CF41-824F-0CBD-6B93-67F836EF4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36" y="601133"/>
            <a:ext cx="2552945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6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9E67BB-F57C-D479-19F4-6B2E99ACA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it-IT" sz="4800"/>
              <a:t>Aggiungi cETH all’ Unitroller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EECF8A8-9B0F-78A5-C681-AB6A42C50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it-IT" sz="2000" dirty="0"/>
              <a:t>da </a:t>
            </a:r>
            <a:r>
              <a:rPr lang="it-IT" sz="2000" dirty="0" err="1"/>
              <a:t>Unitroller</a:t>
            </a:r>
            <a:r>
              <a:rPr lang="it-IT" sz="2000" dirty="0"/>
              <a:t> (</a:t>
            </a:r>
            <a:r>
              <a:rPr lang="it-IT" sz="2000" dirty="0" err="1"/>
              <a:t>Comptroller</a:t>
            </a:r>
            <a:r>
              <a:rPr lang="it-IT" sz="2000" dirty="0"/>
              <a:t>), chiama</a:t>
            </a:r>
            <a:r>
              <a:rPr lang="it-IT" sz="2000" dirty="0">
                <a:solidFill>
                  <a:srgbClr val="00B050"/>
                </a:solidFill>
              </a:rPr>
              <a:t> _</a:t>
            </a:r>
            <a:r>
              <a:rPr lang="it-IT" sz="2000" dirty="0" err="1">
                <a:solidFill>
                  <a:srgbClr val="00B050"/>
                </a:solidFill>
              </a:rPr>
              <a:t>supportMarket</a:t>
            </a:r>
            <a:r>
              <a:rPr lang="it-IT" sz="2000" dirty="0">
                <a:solidFill>
                  <a:srgbClr val="00B050"/>
                </a:solidFill>
              </a:rPr>
              <a:t>() </a:t>
            </a:r>
            <a:r>
              <a:rPr lang="it-IT" sz="2000" dirty="0"/>
              <a:t>per </a:t>
            </a:r>
            <a:r>
              <a:rPr lang="it-IT" sz="2000" b="1" dirty="0" err="1"/>
              <a:t>cETH</a:t>
            </a:r>
            <a:r>
              <a:rPr lang="it-IT" sz="2000" dirty="0"/>
              <a:t> (appena creato)</a:t>
            </a:r>
          </a:p>
        </p:txBody>
      </p:sp>
      <p:sp>
        <p:nvSpPr>
          <p:cNvPr id="12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A91CA0-00A4-E4B8-A0EE-69D96EA86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8" r="-1" b="26157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8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34675A-94A2-CF19-7FFE-5AF02507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it-IT" sz="4400"/>
              <a:t>_setCollateralFactor()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A2181-4E9D-A489-6295-23566C3A9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it-IT" dirty="0"/>
              <a:t>da </a:t>
            </a:r>
            <a:r>
              <a:rPr lang="it-IT" dirty="0" err="1"/>
              <a:t>Unitroller</a:t>
            </a:r>
            <a:r>
              <a:rPr lang="it-IT" dirty="0"/>
              <a:t> (</a:t>
            </a:r>
            <a:r>
              <a:rPr lang="it-IT" dirty="0" err="1"/>
              <a:t>Comptroller</a:t>
            </a:r>
            <a:r>
              <a:rPr lang="it-IT" dirty="0"/>
              <a:t>), chiama </a:t>
            </a:r>
            <a:r>
              <a:rPr lang="it-IT" dirty="0">
                <a:solidFill>
                  <a:srgbClr val="00B050"/>
                </a:solidFill>
              </a:rPr>
              <a:t>_</a:t>
            </a:r>
            <a:r>
              <a:rPr lang="it-IT" dirty="0" err="1">
                <a:solidFill>
                  <a:srgbClr val="00B050"/>
                </a:solidFill>
              </a:rPr>
              <a:t>setCollateralFactor</a:t>
            </a:r>
            <a:r>
              <a:rPr lang="it-IT" dirty="0">
                <a:solidFill>
                  <a:srgbClr val="00B050"/>
                </a:solidFill>
              </a:rPr>
              <a:t>()</a:t>
            </a:r>
            <a:r>
              <a:rPr lang="it-IT" dirty="0"/>
              <a:t> per </a:t>
            </a:r>
            <a:r>
              <a:rPr lang="it-IT" dirty="0" err="1"/>
              <a:t>cETH</a:t>
            </a:r>
            <a:r>
              <a:rPr lang="it-IT" dirty="0"/>
              <a:t> con valore </a:t>
            </a:r>
            <a:r>
              <a:rPr lang="it-IT" dirty="0">
                <a:solidFill>
                  <a:srgbClr val="00B050"/>
                </a:solidFill>
              </a:rPr>
              <a:t>75*10^18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A419A55-257C-61A3-F67A-0AA766BBB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91" y="601133"/>
            <a:ext cx="2301836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94A5436-623A-47CF-4D8B-15230048A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it-IT" sz="4800"/>
              <a:t>Maximillion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71A945B-D04B-8714-8690-47DD7B5B9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317" y="4713448"/>
            <a:ext cx="4791570" cy="16236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400" dirty="0" err="1"/>
              <a:t>Deployare</a:t>
            </a:r>
            <a:r>
              <a:rPr lang="it-IT" sz="1400" dirty="0"/>
              <a:t> un nuovo contratto da </a:t>
            </a:r>
            <a:r>
              <a:rPr lang="it-IT" sz="1400" dirty="0" err="1">
                <a:solidFill>
                  <a:srgbClr val="00B050"/>
                </a:solidFill>
              </a:rPr>
              <a:t>Maximillion.sol</a:t>
            </a:r>
            <a:endParaRPr lang="it-IT" sz="1400" dirty="0">
              <a:solidFill>
                <a:srgbClr val="00B050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400" dirty="0"/>
              <a:t>Come parametro, inserire l’ indirizzo di </a:t>
            </a:r>
            <a:r>
              <a:rPr lang="it-IT" sz="1400" dirty="0" err="1">
                <a:solidFill>
                  <a:srgbClr val="00B050"/>
                </a:solidFill>
              </a:rPr>
              <a:t>CEther</a:t>
            </a:r>
            <a:r>
              <a:rPr lang="it-IT" sz="1400" dirty="0"/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400" dirty="0" err="1"/>
              <a:t>Maximillion</a:t>
            </a:r>
            <a:r>
              <a:rPr lang="it-IT" sz="1400" dirty="0"/>
              <a:t> è essenziale per la parte di </a:t>
            </a:r>
            <a:r>
              <a:rPr lang="it-IT" sz="1400" dirty="0" err="1"/>
              <a:t>repay</a:t>
            </a:r>
            <a:r>
              <a:rPr lang="it-IT" sz="1400" dirty="0"/>
              <a:t> e </a:t>
            </a:r>
            <a:r>
              <a:rPr lang="it-IT" sz="1400" dirty="0" err="1"/>
              <a:t>borrow</a:t>
            </a:r>
            <a:endParaRPr lang="it-IT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8E22561-3703-BB15-9015-8A07D4AF4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37" y="625684"/>
            <a:ext cx="3218674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1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5680AF7D-F3E9-4098-845A-48B3971D8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81C1FA-DB40-5FEA-C8FE-4A8CE6E7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23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Aggiunta dei Token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EA2E5B2-7E46-41D7-993E-1472B65E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35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Dai (DAI / USD) Prezzo, grafici e notizie | Coinbase">
            <a:extLst>
              <a:ext uri="{FF2B5EF4-FFF2-40B4-BE49-F238E27FC236}">
                <a16:creationId xmlns:a16="http://schemas.microsoft.com/office/drawing/2014/main" id="{2D5A0C66-10A5-B4EA-A0C2-A3F2AC90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994" y="568146"/>
            <a:ext cx="3057142" cy="305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789E161B-D345-4E9F-985D-64933081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464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USD Coin (USDC) prezzo, grafici, capitalizzazione di mercato e altre  metriche | CoinMarketCap">
            <a:extLst>
              <a:ext uri="{FF2B5EF4-FFF2-40B4-BE49-F238E27FC236}">
                <a16:creationId xmlns:a16="http://schemas.microsoft.com/office/drawing/2014/main" id="{A1AA04CB-9DA4-3984-82AD-3D2145D3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7049" y="3827752"/>
            <a:ext cx="2338914" cy="23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ic Attention Token (BAT) prezzo, grafici, capitalizzazione di mercato e  altre metriche | CoinMarketCap">
            <a:extLst>
              <a:ext uri="{FF2B5EF4-FFF2-40B4-BE49-F238E27FC236}">
                <a16:creationId xmlns:a16="http://schemas.microsoft.com/office/drawing/2014/main" id="{BC0AB5D8-8520-88D5-2C05-D21E19E1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9938" y="3827750"/>
            <a:ext cx="2338916" cy="233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313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EDD2CB-F0D2-B1F5-6893-30D11B862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CToken</a:t>
            </a:r>
            <a:endParaRPr lang="en-US" sz="3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7D8EDC-AFAA-F63F-6A89-FF0DBB083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Copiare</a:t>
            </a:r>
            <a:r>
              <a:rPr lang="en-US" sz="1400" dirty="0"/>
              <a:t> </a:t>
            </a:r>
            <a:r>
              <a:rPr lang="en-US" sz="1400" dirty="0" err="1"/>
              <a:t>indirizzo</a:t>
            </a:r>
            <a:r>
              <a:rPr lang="en-US" sz="1400" dirty="0"/>
              <a:t> di un </a:t>
            </a:r>
            <a:r>
              <a:rPr lang="en-US" sz="1400" dirty="0">
                <a:solidFill>
                  <a:srgbClr val="00B050"/>
                </a:solidFill>
              </a:rPr>
              <a:t>Token</a:t>
            </a:r>
            <a:r>
              <a:rPr lang="en-US" sz="1400" dirty="0"/>
              <a:t> </a:t>
            </a:r>
            <a:r>
              <a:rPr lang="en-US" sz="1400" dirty="0" err="1"/>
              <a:t>già</a:t>
            </a:r>
            <a:r>
              <a:rPr lang="en-US" sz="1400" dirty="0"/>
              <a:t> </a:t>
            </a:r>
            <a:r>
              <a:rPr lang="en-US" sz="1400" dirty="0" err="1"/>
              <a:t>esistente</a:t>
            </a:r>
            <a:r>
              <a:rPr lang="en-US" sz="1400" dirty="0"/>
              <a:t> (o </a:t>
            </a:r>
            <a:r>
              <a:rPr lang="en-US" sz="1400" dirty="0" err="1"/>
              <a:t>crearne</a:t>
            </a:r>
            <a:r>
              <a:rPr lang="en-US" sz="1400" dirty="0"/>
              <a:t> uno nuovo) da </a:t>
            </a:r>
            <a:r>
              <a:rPr lang="en-US" sz="1400" dirty="0" err="1"/>
              <a:t>aggiungere</a:t>
            </a:r>
            <a:r>
              <a:rPr lang="en-US" sz="1400" dirty="0"/>
              <a:t> al </a:t>
            </a:r>
            <a:r>
              <a:rPr lang="en-US" sz="1400" dirty="0" err="1"/>
              <a:t>protocollo</a:t>
            </a:r>
            <a:endParaRPr lang="en-US" sz="1400" dirty="0"/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Accertarsi</a:t>
            </a:r>
            <a:r>
              <a:rPr lang="en-US" sz="1400" dirty="0"/>
              <a:t>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provenga</a:t>
            </a:r>
            <a:r>
              <a:rPr lang="en-US" sz="1400" dirty="0"/>
              <a:t> </a:t>
            </a:r>
            <a:r>
              <a:rPr lang="en-US" sz="1400" dirty="0" err="1"/>
              <a:t>dall</a:t>
            </a:r>
            <a:r>
              <a:rPr lang="en-US" sz="1400" dirty="0"/>
              <a:t>’ </a:t>
            </a:r>
            <a:r>
              <a:rPr lang="en-US" sz="1400" dirty="0" err="1"/>
              <a:t>implementazione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B050"/>
                </a:solidFill>
              </a:rPr>
              <a:t>CErc20Delegator</a:t>
            </a:r>
            <a:r>
              <a:rPr lang="en-US" sz="1400" dirty="0"/>
              <a:t> o </a:t>
            </a:r>
            <a:r>
              <a:rPr lang="en-US" sz="1400" dirty="0">
                <a:solidFill>
                  <a:srgbClr val="00B050"/>
                </a:solidFill>
              </a:rPr>
              <a:t>CErc20Immutable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 </a:t>
            </a:r>
            <a:r>
              <a:rPr lang="en-US" sz="1400" dirty="0" err="1"/>
              <a:t>figura</a:t>
            </a:r>
            <a:r>
              <a:rPr lang="en-US" sz="1400" dirty="0"/>
              <a:t> </a:t>
            </a:r>
            <a:r>
              <a:rPr lang="en-US" sz="1400" dirty="0" err="1"/>
              <a:t>viene</a:t>
            </a:r>
            <a:r>
              <a:rPr lang="en-US" sz="1400" dirty="0"/>
              <a:t> </a:t>
            </a:r>
            <a:r>
              <a:rPr lang="en-US" sz="1400" dirty="0" err="1"/>
              <a:t>mostrato</a:t>
            </a:r>
            <a:r>
              <a:rPr lang="en-US" sz="1400" dirty="0"/>
              <a:t> </a:t>
            </a:r>
            <a:r>
              <a:rPr lang="en-US" sz="1400" dirty="0" err="1"/>
              <a:t>l’esempio</a:t>
            </a:r>
            <a:r>
              <a:rPr lang="en-US" sz="1400" dirty="0"/>
              <a:t> di deploy del </a:t>
            </a:r>
            <a:r>
              <a:rPr lang="en-US" sz="1400" dirty="0" err="1">
                <a:solidFill>
                  <a:srgbClr val="00B050"/>
                </a:solidFill>
              </a:rPr>
              <a:t>cToken</a:t>
            </a:r>
            <a:r>
              <a:rPr lang="en-US" sz="1400" dirty="0"/>
              <a:t> </a:t>
            </a:r>
            <a:r>
              <a:rPr lang="en-US" sz="1400" dirty="0" err="1"/>
              <a:t>relativo</a:t>
            </a:r>
            <a:r>
              <a:rPr lang="en-US" sz="1400" dirty="0"/>
              <a:t> a </a:t>
            </a:r>
            <a:r>
              <a:rPr lang="en-US" sz="1400" b="1" dirty="0">
                <a:solidFill>
                  <a:srgbClr val="00B050"/>
                </a:solidFill>
              </a:rPr>
              <a:t>BAT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</a:rPr>
              <a:t>UNDERLYING</a:t>
            </a:r>
            <a:r>
              <a:rPr lang="en-US" sz="1400" dirty="0"/>
              <a:t>_:  </a:t>
            </a:r>
            <a:r>
              <a:rPr lang="en-US" sz="1400" dirty="0" err="1"/>
              <a:t>bisogna</a:t>
            </a:r>
            <a:r>
              <a:rPr lang="en-US" sz="1400" dirty="0"/>
              <a:t> </a:t>
            </a:r>
            <a:r>
              <a:rPr lang="en-US" sz="1400" dirty="0" err="1"/>
              <a:t>specificare</a:t>
            </a:r>
            <a:r>
              <a:rPr lang="en-US" sz="1400" dirty="0"/>
              <a:t> l’ </a:t>
            </a:r>
            <a:r>
              <a:rPr lang="en-US" sz="1400" dirty="0" err="1"/>
              <a:t>indirizzo</a:t>
            </a:r>
            <a:r>
              <a:rPr lang="en-US" sz="1400" dirty="0"/>
              <a:t> del token da </a:t>
            </a:r>
            <a:r>
              <a:rPr lang="en-US" sz="1400" dirty="0" err="1"/>
              <a:t>aggiungere</a:t>
            </a:r>
            <a:endParaRPr lang="en-US" sz="1400" dirty="0"/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Altri</a:t>
            </a:r>
            <a:r>
              <a:rPr lang="en-US" sz="1400" dirty="0"/>
              <a:t> </a:t>
            </a:r>
            <a:r>
              <a:rPr lang="en-US" sz="1400" dirty="0" err="1"/>
              <a:t>valori</a:t>
            </a:r>
            <a:r>
              <a:rPr lang="en-US" sz="1400" dirty="0"/>
              <a:t> </a:t>
            </a:r>
            <a:r>
              <a:rPr lang="en-US" sz="1400" dirty="0" err="1"/>
              <a:t>sono</a:t>
            </a:r>
            <a:r>
              <a:rPr lang="en-US" sz="1400" dirty="0"/>
              <a:t> </a:t>
            </a:r>
            <a:r>
              <a:rPr lang="en-US" sz="1400" dirty="0" err="1"/>
              <a:t>prelevabili</a:t>
            </a:r>
            <a:r>
              <a:rPr lang="en-US" sz="1400" dirty="0"/>
              <a:t> da </a:t>
            </a:r>
            <a:r>
              <a:rPr lang="en-US" sz="1400" b="1" dirty="0" err="1">
                <a:solidFill>
                  <a:srgbClr val="00B050"/>
                </a:solidFill>
              </a:rPr>
              <a:t>kovan.json</a:t>
            </a:r>
            <a:endParaRPr lang="en-US" sz="1400" b="1" dirty="0">
              <a:solidFill>
                <a:srgbClr val="00B050"/>
              </a:solidFill>
            </a:endParaRP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FCDE079-E2D3-61FA-A017-A7CB79398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0" r="6040" b="-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67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screenshot, monitor, nero&#10;&#10;Descrizione generata automaticamente">
            <a:extLst>
              <a:ext uri="{FF2B5EF4-FFF2-40B4-BE49-F238E27FC236}">
                <a16:creationId xmlns:a16="http://schemas.microsoft.com/office/drawing/2014/main" id="{9316EEDB-F765-E035-6D87-6AC64FA57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2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3E74A66-E8CB-61D4-4BFB-D0AFC87E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Repository Github del Protocollo</a:t>
            </a:r>
          </a:p>
        </p:txBody>
      </p:sp>
    </p:spTree>
    <p:extLst>
      <p:ext uri="{BB962C8B-B14F-4D97-AF65-F5344CB8AC3E}">
        <p14:creationId xmlns:p14="http://schemas.microsoft.com/office/powerpoint/2010/main" val="1381440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3071DB-D441-396B-A581-195D11B8D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182" y="4407408"/>
            <a:ext cx="5107165" cy="13350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500" dirty="0"/>
              <a:t>da </a:t>
            </a:r>
            <a:r>
              <a:rPr lang="it-IT" sz="1500" b="1" dirty="0" err="1"/>
              <a:t>Unitroller</a:t>
            </a:r>
            <a:r>
              <a:rPr lang="it-IT" sz="1500" dirty="0"/>
              <a:t> (</a:t>
            </a:r>
            <a:r>
              <a:rPr lang="it-IT" sz="1500" dirty="0" err="1"/>
              <a:t>Comptroller</a:t>
            </a:r>
            <a:r>
              <a:rPr lang="it-IT" sz="1500" dirty="0"/>
              <a:t>):</a:t>
            </a:r>
          </a:p>
          <a:p>
            <a:pPr>
              <a:lnSpc>
                <a:spcPct val="100000"/>
              </a:lnSpc>
            </a:pPr>
            <a:r>
              <a:rPr lang="it-IT" sz="1500" dirty="0"/>
              <a:t>chiama </a:t>
            </a:r>
            <a:r>
              <a:rPr lang="it-IT" sz="1500" b="1" dirty="0">
                <a:solidFill>
                  <a:srgbClr val="00B050"/>
                </a:solidFill>
              </a:rPr>
              <a:t>_</a:t>
            </a:r>
            <a:r>
              <a:rPr lang="it-IT" sz="1500" b="1" dirty="0" err="1">
                <a:solidFill>
                  <a:srgbClr val="00B050"/>
                </a:solidFill>
              </a:rPr>
              <a:t>supportMarket</a:t>
            </a:r>
            <a:r>
              <a:rPr lang="it-IT" sz="1500" b="1" dirty="0">
                <a:solidFill>
                  <a:srgbClr val="00B050"/>
                </a:solidFill>
              </a:rPr>
              <a:t> </a:t>
            </a:r>
            <a:r>
              <a:rPr lang="it-IT" sz="1500" dirty="0"/>
              <a:t>per il </a:t>
            </a:r>
            <a:r>
              <a:rPr lang="it-IT" sz="1500" dirty="0" err="1"/>
              <a:t>cToken</a:t>
            </a:r>
            <a:r>
              <a:rPr lang="it-IT" sz="1500" dirty="0"/>
              <a:t> appena creato</a:t>
            </a:r>
          </a:p>
          <a:p>
            <a:pPr>
              <a:lnSpc>
                <a:spcPct val="100000"/>
              </a:lnSpc>
            </a:pPr>
            <a:r>
              <a:rPr lang="it-IT" sz="1500" dirty="0"/>
              <a:t>chiama </a:t>
            </a:r>
            <a:r>
              <a:rPr lang="it-IT" sz="1500" b="1" dirty="0">
                <a:solidFill>
                  <a:srgbClr val="00B050"/>
                </a:solidFill>
              </a:rPr>
              <a:t>_</a:t>
            </a:r>
            <a:r>
              <a:rPr lang="it-IT" sz="1500" b="1" dirty="0" err="1">
                <a:solidFill>
                  <a:srgbClr val="00B050"/>
                </a:solidFill>
              </a:rPr>
              <a:t>setCollateralFactor</a:t>
            </a:r>
            <a:r>
              <a:rPr lang="it-IT" sz="1500" b="1" dirty="0">
                <a:solidFill>
                  <a:srgbClr val="00B050"/>
                </a:solidFill>
              </a:rPr>
              <a:t> </a:t>
            </a:r>
            <a:r>
              <a:rPr lang="it-IT" sz="1500" dirty="0"/>
              <a:t>per il </a:t>
            </a:r>
            <a:r>
              <a:rPr lang="it-IT" sz="1500" dirty="0" err="1"/>
              <a:t>cToken</a:t>
            </a:r>
            <a:endParaRPr lang="it-IT" sz="15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480813E-6EB0-F1D1-D527-8EBFED307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240409"/>
            <a:ext cx="5441001" cy="304696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09E936EB-F661-5166-353A-06C04E8B8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78" y="3522180"/>
            <a:ext cx="5336957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89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Freeform: Shape 308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Freeform: Shape 308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545082-36FF-FABD-50AA-2E903901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Esecuzione</a:t>
            </a:r>
            <a:endParaRPr lang="en-US" sz="4800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Compound">
            <a:extLst>
              <a:ext uri="{FF2B5EF4-FFF2-40B4-BE49-F238E27FC236}">
                <a16:creationId xmlns:a16="http://schemas.microsoft.com/office/drawing/2014/main" id="{70254B59-BB0D-4F25-540F-CD719BD14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1084" y="625684"/>
            <a:ext cx="54553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81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943EECF-03A4-4CEB-899E-47C803839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367" y="319440"/>
            <a:ext cx="11543267" cy="59325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testo, monitor, screenshot&#10;&#10;Descrizione generata automaticamente">
            <a:extLst>
              <a:ext uri="{FF2B5EF4-FFF2-40B4-BE49-F238E27FC236}">
                <a16:creationId xmlns:a16="http://schemas.microsoft.com/office/drawing/2014/main" id="{7C8E2E20-57F7-DC29-F72D-0E29DB31B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8" r="-2" b="25063"/>
          <a:stretch/>
        </p:blipFill>
        <p:spPr>
          <a:xfrm>
            <a:off x="328486" y="319441"/>
            <a:ext cx="11530584" cy="5932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998349" y="2960103"/>
            <a:ext cx="190858" cy="658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0F6C43B-AB59-18F4-FD05-1C9FDC013F6A}"/>
              </a:ext>
            </a:extLst>
          </p:cNvPr>
          <p:cNvSpPr/>
          <p:nvPr/>
        </p:nvSpPr>
        <p:spPr>
          <a:xfrm>
            <a:off x="8860606" y="5982384"/>
            <a:ext cx="30027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Wallet</a:t>
            </a:r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A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0076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716233-3A76-CD6F-EDAC-4E14A0BC75E5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Supply</a:t>
            </a:r>
            <a:r>
              <a:rPr lang="en-US" sz="3200" dirty="0"/>
              <a:t> di Ether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EC20E6A-049C-29A4-E443-C0C692796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749260"/>
            <a:ext cx="6656832" cy="5258896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C3A88A82-FCC1-4C98-55E4-6B0354F46181}"/>
              </a:ext>
            </a:extLst>
          </p:cNvPr>
          <p:cNvSpPr/>
          <p:nvPr/>
        </p:nvSpPr>
        <p:spPr>
          <a:xfrm>
            <a:off x="8860606" y="5982384"/>
            <a:ext cx="30027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Wallet</a:t>
            </a:r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A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543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7C6EB79-B4FD-D2F8-8196-77E9226B1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95C6D0E-D7F7-7D3B-8F87-9F58838B6E4D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Abilita</a:t>
            </a:r>
            <a:r>
              <a:rPr lang="en-US" sz="2800" dirty="0"/>
              <a:t> Ether come </a:t>
            </a:r>
            <a:r>
              <a:rPr lang="en-US" sz="2800" dirty="0" err="1">
                <a:solidFill>
                  <a:srgbClr val="00B050"/>
                </a:solidFill>
              </a:rPr>
              <a:t>collaterale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1D49512-5A6F-9920-4FD4-58FCE54B9333}"/>
              </a:ext>
            </a:extLst>
          </p:cNvPr>
          <p:cNvSpPr/>
          <p:nvPr/>
        </p:nvSpPr>
        <p:spPr>
          <a:xfrm>
            <a:off x="8860606" y="5982384"/>
            <a:ext cx="30027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Wallet</a:t>
            </a:r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A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9730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0549EF-E3A5-48D7-9134-A4E08C0E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8398" y="-4818940"/>
            <a:ext cx="167069" cy="10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 descr="Immagine che contiene testo, monitor, screenshot, interni&#10;&#10;Descrizione generata automaticamente">
            <a:extLst>
              <a:ext uri="{FF2B5EF4-FFF2-40B4-BE49-F238E27FC236}">
                <a16:creationId xmlns:a16="http://schemas.microsoft.com/office/drawing/2014/main" id="{D9982E45-29B2-84AC-1B66-B4681C171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7" t="6680" r="36973" b="20703"/>
          <a:stretch/>
        </p:blipFill>
        <p:spPr>
          <a:xfrm>
            <a:off x="2595715" y="666371"/>
            <a:ext cx="7000569" cy="5490625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0E6135D3-87C6-B0B7-D3DA-26A1B9121F68}"/>
              </a:ext>
            </a:extLst>
          </p:cNvPr>
          <p:cNvSpPr/>
          <p:nvPr/>
        </p:nvSpPr>
        <p:spPr>
          <a:xfrm>
            <a:off x="8860606" y="5982384"/>
            <a:ext cx="30027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Wallet</a:t>
            </a:r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A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2546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DB64EC4-293C-EEDD-0F5E-87854C95B232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Supply</a:t>
            </a:r>
            <a:r>
              <a:rPr lang="en-US" sz="2400" dirty="0"/>
              <a:t> di DAI</a:t>
            </a:r>
          </a:p>
          <a:p>
            <a:pPr marL="57150">
              <a:lnSpc>
                <a:spcPct val="110000"/>
              </a:lnSpc>
              <a:spcAft>
                <a:spcPts val="600"/>
              </a:spcAft>
            </a:pPr>
            <a:endParaRPr lang="en-US" sz="24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Abilita</a:t>
            </a:r>
            <a:r>
              <a:rPr lang="en-US" sz="2400" dirty="0"/>
              <a:t> DAI come </a:t>
            </a:r>
            <a:r>
              <a:rPr lang="en-US" sz="2400" dirty="0" err="1">
                <a:solidFill>
                  <a:srgbClr val="00B050"/>
                </a:solidFill>
              </a:rPr>
              <a:t>collaterale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3" name="Immagine 2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31113967-47E3-0928-E117-3C3C1411B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9" t="5591" r="37177" b="20574"/>
          <a:stretch/>
        </p:blipFill>
        <p:spPr>
          <a:xfrm>
            <a:off x="5120640" y="704579"/>
            <a:ext cx="6656832" cy="5348257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FB350D2-2CEC-6CEB-0139-40C0FF005D27}"/>
              </a:ext>
            </a:extLst>
          </p:cNvPr>
          <p:cNvSpPr/>
          <p:nvPr/>
        </p:nvSpPr>
        <p:spPr>
          <a:xfrm>
            <a:off x="8860606" y="5982384"/>
            <a:ext cx="30027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Wallet</a:t>
            </a:r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A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553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reenshot, monitor, nero&#10;&#10;Descrizione generata automaticamente">
            <a:extLst>
              <a:ext uri="{FF2B5EF4-FFF2-40B4-BE49-F238E27FC236}">
                <a16:creationId xmlns:a16="http://schemas.microsoft.com/office/drawing/2014/main" id="{148BE8B7-4643-E460-2450-EE40FE95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5" r="41432" b="20323"/>
          <a:stretch/>
        </p:blipFill>
        <p:spPr>
          <a:xfrm>
            <a:off x="6961238" y="0"/>
            <a:ext cx="5222472" cy="3659080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3" name="Immagine 2" descr="Immagine che contiene testo, screenshot, monitor, interni&#10;&#10;Descrizione generata automaticamente">
            <a:extLst>
              <a:ext uri="{FF2B5EF4-FFF2-40B4-BE49-F238E27FC236}">
                <a16:creationId xmlns:a16="http://schemas.microsoft.com/office/drawing/2014/main" id="{C1FA5505-AC88-CAE5-22F6-B7DD34F183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0" r="38472" b="19666"/>
          <a:stretch/>
        </p:blipFill>
        <p:spPr>
          <a:xfrm>
            <a:off x="6961239" y="3306255"/>
            <a:ext cx="5222471" cy="3518516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8" name="Freeform: Shape 17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19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9DA6B0-D842-0D5B-1108-C03C3314E5E4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Borrow</a:t>
            </a:r>
            <a:r>
              <a:rPr lang="en-US" sz="2800" dirty="0"/>
              <a:t> di DAI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Borrow</a:t>
            </a:r>
            <a:r>
              <a:rPr lang="en-US" sz="2800" dirty="0"/>
              <a:t> di Ether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7E1249AC-ABBB-F01C-0A96-519DC2025114}"/>
              </a:ext>
            </a:extLst>
          </p:cNvPr>
          <p:cNvSpPr/>
          <p:nvPr/>
        </p:nvSpPr>
        <p:spPr>
          <a:xfrm>
            <a:off x="136833" y="6073720"/>
            <a:ext cx="29851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Wallet</a:t>
            </a:r>
            <a:r>
              <a:rPr lang="it-IT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B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499B00-B23D-8B72-AD34-574F25C1B199}"/>
              </a:ext>
            </a:extLst>
          </p:cNvPr>
          <p:cNvSpPr txBox="1"/>
          <p:nvPr/>
        </p:nvSpPr>
        <p:spPr>
          <a:xfrm>
            <a:off x="265470" y="178059"/>
            <a:ext cx="6059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NB: prima di fare </a:t>
            </a:r>
            <a:r>
              <a:rPr lang="en-US" sz="1800" i="1" dirty="0" err="1"/>
              <a:t>operazioni</a:t>
            </a:r>
            <a:r>
              <a:rPr lang="en-US" sz="1800" i="1" dirty="0"/>
              <a:t> di Borrow, Repay, e withdraw </a:t>
            </a:r>
            <a:r>
              <a:rPr lang="en-US" sz="1800" i="1" dirty="0" err="1"/>
              <a:t>assicurarsi</a:t>
            </a:r>
            <a:r>
              <a:rPr lang="en-US" sz="1800" i="1" dirty="0"/>
              <a:t> </a:t>
            </a:r>
            <a:r>
              <a:rPr lang="en-US" sz="1800" i="1" dirty="0" err="1"/>
              <a:t>che</a:t>
            </a:r>
            <a:r>
              <a:rPr lang="en-US" sz="1800" i="1" dirty="0"/>
              <a:t> ci </a:t>
            </a:r>
            <a:r>
              <a:rPr lang="en-US" sz="1800" i="1" dirty="0" err="1"/>
              <a:t>sia</a:t>
            </a:r>
            <a:r>
              <a:rPr lang="en-US" sz="1800" i="1" dirty="0"/>
              <a:t> </a:t>
            </a:r>
            <a:r>
              <a:rPr lang="en-US" sz="1800" i="1" dirty="0" err="1"/>
              <a:t>liquidità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0691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testo, monitor, interni, screenshot&#10;&#10;Descrizione generata automaticamente">
            <a:extLst>
              <a:ext uri="{FF2B5EF4-FFF2-40B4-BE49-F238E27FC236}">
                <a16:creationId xmlns:a16="http://schemas.microsoft.com/office/drawing/2014/main" id="{DC9EF762-5348-D9AB-721E-88CA6D357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7599" r="38306" b="21720"/>
          <a:stretch/>
        </p:blipFill>
        <p:spPr>
          <a:xfrm>
            <a:off x="4901681" y="625683"/>
            <a:ext cx="6772216" cy="545538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73C144E8-A6FF-8711-A70E-77CBFBE68A6F}"/>
              </a:ext>
            </a:extLst>
          </p:cNvPr>
          <p:cNvSpPr/>
          <p:nvPr/>
        </p:nvSpPr>
        <p:spPr>
          <a:xfrm>
            <a:off x="420480" y="3676102"/>
            <a:ext cx="29851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Wallet</a:t>
            </a:r>
            <a:r>
              <a:rPr lang="it-IT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09028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FA04CA0-BBBA-1241-B42A-B824512AEBC7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Repay</a:t>
            </a:r>
            <a:r>
              <a:rPr lang="en-US" sz="3200" dirty="0"/>
              <a:t> di Ether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Repay</a:t>
            </a:r>
            <a:r>
              <a:rPr lang="en-US" sz="3200" dirty="0"/>
              <a:t> di DAI</a:t>
            </a:r>
          </a:p>
        </p:txBody>
      </p:sp>
      <p:pic>
        <p:nvPicPr>
          <p:cNvPr id="4" name="Immagine 3" descr="Immagine che contiene testo, screenshot, monitor&#10;&#10;Descrizione generata automaticamente">
            <a:extLst>
              <a:ext uri="{FF2B5EF4-FFF2-40B4-BE49-F238E27FC236}">
                <a16:creationId xmlns:a16="http://schemas.microsoft.com/office/drawing/2014/main" id="{451BA0B8-0E0A-68F2-E961-537220BB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7" t="7026" r="38790" b="19856"/>
          <a:stretch/>
        </p:blipFill>
        <p:spPr>
          <a:xfrm>
            <a:off x="8123485" y="-1"/>
            <a:ext cx="4070039" cy="3321155"/>
          </a:xfrm>
          <a:prstGeom prst="rect">
            <a:avLst/>
          </a:prstGeom>
        </p:spPr>
      </p:pic>
      <p:pic>
        <p:nvPicPr>
          <p:cNvPr id="3" name="Immagine 2" descr="Immagine che contiene testo, screenshot, interni, nero&#10;&#10;Descrizione generata automaticamente">
            <a:extLst>
              <a:ext uri="{FF2B5EF4-FFF2-40B4-BE49-F238E27FC236}">
                <a16:creationId xmlns:a16="http://schemas.microsoft.com/office/drawing/2014/main" id="{6F6C6F1F-FACD-43D5-D5AF-3BB597C02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7025" r="39193" b="20430"/>
          <a:stretch/>
        </p:blipFill>
        <p:spPr>
          <a:xfrm>
            <a:off x="8127276" y="3429000"/>
            <a:ext cx="4070040" cy="3438101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E9E41C08-FA59-95D4-BB28-4AEAA859D934}"/>
              </a:ext>
            </a:extLst>
          </p:cNvPr>
          <p:cNvSpPr/>
          <p:nvPr/>
        </p:nvSpPr>
        <p:spPr>
          <a:xfrm>
            <a:off x="136833" y="6073720"/>
            <a:ext cx="29851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Wallet</a:t>
            </a:r>
            <a:r>
              <a:rPr lang="it-IT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80722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A44B1A-B2EE-805C-9272-F855E62E5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it-IT"/>
              <a:t>Collegamento in locale con Remix</a:t>
            </a:r>
            <a:endParaRPr lang="it-IT" dirty="0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F1EEF2-5CAA-986B-A08B-442B528E2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4676E6-F9A4-470D-9222-ACD808809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/>
              <a:t>Dopo aver scaricato il codice del protocollo, lanciare da terminale:</a:t>
            </a:r>
          </a:p>
          <a:p>
            <a:pPr marL="0" indent="0">
              <a:buNone/>
            </a:pPr>
            <a:r>
              <a:rPr lang="it-IT" sz="1800" b="0" i="0" dirty="0" err="1">
                <a:effectLst/>
                <a:latin typeface="Fira Mono" panose="020B0509050000020004" pitchFamily="49" charset="0"/>
              </a:rPr>
              <a:t>npm</a:t>
            </a:r>
            <a:r>
              <a:rPr lang="it-IT" sz="1800" b="0" i="0" dirty="0">
                <a:effectLst/>
                <a:latin typeface="Fira Mono" panose="020B0509050000020004" pitchFamily="49" charset="0"/>
              </a:rPr>
              <a:t> </a:t>
            </a:r>
            <a:r>
              <a:rPr lang="it-IT" sz="1800" b="0" i="0" dirty="0" err="1">
                <a:effectLst/>
                <a:latin typeface="Fira Mono" panose="020B0509050000020004" pitchFamily="49" charset="0"/>
              </a:rPr>
              <a:t>install</a:t>
            </a:r>
            <a:r>
              <a:rPr lang="it-IT" sz="1800" b="0" i="0" dirty="0">
                <a:effectLst/>
                <a:latin typeface="Fira Mono" panose="020B0509050000020004" pitchFamily="49" charset="0"/>
              </a:rPr>
              <a:t> -g </a:t>
            </a:r>
            <a:r>
              <a:rPr lang="it-IT" sz="1800" b="0" i="0" dirty="0" err="1">
                <a:effectLst/>
                <a:latin typeface="Fira Mono" panose="020B0509050000020004" pitchFamily="49" charset="0"/>
              </a:rPr>
              <a:t>remixd</a:t>
            </a:r>
            <a:endParaRPr lang="it-IT" sz="1800" b="0" i="0" dirty="0">
              <a:effectLst/>
              <a:latin typeface="Fira Mono" panose="020B0509050000020004" pitchFamily="49" charset="0"/>
            </a:endParaRPr>
          </a:p>
          <a:p>
            <a:pPr marL="0" indent="0">
              <a:buNone/>
            </a:pPr>
            <a:r>
              <a:rPr lang="it-IT" sz="1800" dirty="0" err="1">
                <a:latin typeface="Fira Mono" panose="020B0509050000020004" pitchFamily="49" charset="0"/>
              </a:rPr>
              <a:t>r</a:t>
            </a:r>
            <a:r>
              <a:rPr lang="it-IT" sz="1800" b="0" i="0" dirty="0" err="1">
                <a:effectLst/>
                <a:latin typeface="Fira Mono" panose="020B0509050000020004" pitchFamily="49" charset="0"/>
              </a:rPr>
              <a:t>emixd</a:t>
            </a:r>
            <a:r>
              <a:rPr lang="it-IT" sz="1800" b="0" i="0" dirty="0">
                <a:effectLst/>
                <a:latin typeface="Fira Mono" panose="020B0509050000020004" pitchFamily="49" charset="0"/>
              </a:rPr>
              <a:t> –s </a:t>
            </a:r>
            <a:r>
              <a:rPr lang="it-IT" sz="1800" b="0" i="0" dirty="0" err="1">
                <a:effectLst/>
                <a:latin typeface="Fira Mono" panose="020B0509050000020004" pitchFamily="49" charset="0"/>
              </a:rPr>
              <a:t>contracts</a:t>
            </a:r>
            <a:r>
              <a:rPr lang="it-IT" sz="1800" b="0" i="0" dirty="0">
                <a:effectLst/>
                <a:latin typeface="Fira Mono" panose="020B0509050000020004" pitchFamily="49" charset="0"/>
              </a:rPr>
              <a:t>/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4144599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esto, screenshot, interni, nero&#10;&#10;Descrizione generata automaticamente">
            <a:extLst>
              <a:ext uri="{FF2B5EF4-FFF2-40B4-BE49-F238E27FC236}">
                <a16:creationId xmlns:a16="http://schemas.microsoft.com/office/drawing/2014/main" id="{EB32DE47-8CFC-8FB6-1A0F-2393DF367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t="7281" r="52515" b="20667"/>
          <a:stretch/>
        </p:blipFill>
        <p:spPr>
          <a:xfrm>
            <a:off x="5938685" y="0"/>
            <a:ext cx="6254840" cy="6908638"/>
          </a:xfrm>
          <a:prstGeom prst="rect">
            <a:avLst/>
          </a:prstGeom>
        </p:spPr>
      </p:pic>
      <p:sp>
        <p:nvSpPr>
          <p:cNvPr id="2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589897-BBE4-3E81-2A5B-D745BADC6F8E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Withdraw</a:t>
            </a:r>
            <a:r>
              <a:rPr lang="en-US" sz="2800" dirty="0"/>
              <a:t> di BAT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763A589-2EFB-1D92-C4D9-EF8E1D7F7602}"/>
              </a:ext>
            </a:extLst>
          </p:cNvPr>
          <p:cNvSpPr/>
          <p:nvPr/>
        </p:nvSpPr>
        <p:spPr>
          <a:xfrm>
            <a:off x="136833" y="6073720"/>
            <a:ext cx="29851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Wallet</a:t>
            </a:r>
            <a:r>
              <a:rPr lang="it-IT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573343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2B2A05-D318-678C-210C-836B01C30980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Disattiva</a:t>
            </a:r>
            <a:r>
              <a:rPr lang="en-US" sz="2800" dirty="0"/>
              <a:t> BAT come </a:t>
            </a:r>
            <a:r>
              <a:rPr lang="en-US" sz="2800" dirty="0" err="1">
                <a:solidFill>
                  <a:srgbClr val="00B050"/>
                </a:solidFill>
              </a:rPr>
              <a:t>collaterale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3" name="Immagine 2" descr="Immagine che contiene testo, monitor, screenshot, interni&#10;&#10;Descrizione generata automaticamente">
            <a:extLst>
              <a:ext uri="{FF2B5EF4-FFF2-40B4-BE49-F238E27FC236}">
                <a16:creationId xmlns:a16="http://schemas.microsoft.com/office/drawing/2014/main" id="{821CD578-8AA5-4865-1FA3-DA51263F5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5591" r="37177" b="20000"/>
          <a:stretch/>
        </p:blipFill>
        <p:spPr>
          <a:xfrm>
            <a:off x="5068405" y="841248"/>
            <a:ext cx="6587566" cy="5276088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E5182C1B-E227-D7F8-59C5-4711AC5509BB}"/>
              </a:ext>
            </a:extLst>
          </p:cNvPr>
          <p:cNvSpPr/>
          <p:nvPr/>
        </p:nvSpPr>
        <p:spPr>
          <a:xfrm>
            <a:off x="136833" y="6073720"/>
            <a:ext cx="29851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Wallet</a:t>
            </a:r>
            <a:r>
              <a:rPr lang="it-IT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23372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85F473-7D4F-80C5-9E2C-C1A1A60B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it-IT" sz="3200"/>
              <a:t>Repository GitHub Frontend</a:t>
            </a:r>
          </a:p>
        </p:txBody>
      </p:sp>
      <p:pic>
        <p:nvPicPr>
          <p:cNvPr id="7" name="Immagine 6" descr="Immagine che contiene testo, screenshot, monitor, nero&#10;&#10;Descrizione generata automaticamente">
            <a:extLst>
              <a:ext uri="{FF2B5EF4-FFF2-40B4-BE49-F238E27FC236}">
                <a16:creationId xmlns:a16="http://schemas.microsoft.com/office/drawing/2014/main" id="{AE3DB2D1-E9C2-9B21-B90E-DBBAC9A3E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r="17029" b="-2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D3DEB7-B40A-34EC-361B-B7B030E6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700"/>
              <a:t>Clonazione del repository in locale:</a:t>
            </a:r>
          </a:p>
          <a:p>
            <a:pPr>
              <a:lnSpc>
                <a:spcPct val="100000"/>
              </a:lnSpc>
            </a:pPr>
            <a:r>
              <a:rPr lang="it-IT" sz="1700"/>
              <a:t>git clone </a:t>
            </a:r>
            <a:r>
              <a:rPr lang="it-IT" sz="1700">
                <a:hlinkClick r:id="rId3"/>
              </a:rPr>
              <a:t>https://github.com/compound-finance/palisade.git</a:t>
            </a:r>
            <a:endParaRPr lang="it-IT" sz="1700"/>
          </a:p>
          <a:p>
            <a:pPr>
              <a:lnSpc>
                <a:spcPct val="100000"/>
              </a:lnSpc>
            </a:pPr>
            <a:r>
              <a:rPr lang="it-IT" sz="1700"/>
              <a:t>cd palisade/</a:t>
            </a:r>
          </a:p>
          <a:p>
            <a:pPr>
              <a:lnSpc>
                <a:spcPct val="100000"/>
              </a:lnSpc>
            </a:pPr>
            <a:r>
              <a:rPr lang="it-IT" sz="1700"/>
              <a:t>yarn install</a:t>
            </a:r>
          </a:p>
          <a:p>
            <a:pPr>
              <a:lnSpc>
                <a:spcPct val="100000"/>
              </a:lnSpc>
            </a:pPr>
            <a:r>
              <a:rPr lang="it-IT" sz="1700"/>
              <a:t>yarn install --ignore-platform</a:t>
            </a:r>
          </a:p>
          <a:p>
            <a:pPr>
              <a:lnSpc>
                <a:spcPct val="100000"/>
              </a:lnSpc>
            </a:pPr>
            <a:r>
              <a:rPr lang="it-IT" sz="1700"/>
              <a:t>yarn watch-i18n</a:t>
            </a:r>
          </a:p>
          <a:p>
            <a:pPr>
              <a:lnSpc>
                <a:spcPct val="100000"/>
              </a:lnSpc>
            </a:pPr>
            <a:r>
              <a:rPr lang="it-IT" sz="1700"/>
              <a:t>yarn watch-css</a:t>
            </a:r>
          </a:p>
          <a:p>
            <a:pPr>
              <a:lnSpc>
                <a:spcPct val="100000"/>
              </a:lnSpc>
            </a:pPr>
            <a:r>
              <a:rPr lang="it-IT" sz="1700"/>
              <a:t>yarn start</a:t>
            </a:r>
          </a:p>
        </p:txBody>
      </p:sp>
    </p:spTree>
    <p:extLst>
      <p:ext uri="{BB962C8B-B14F-4D97-AF65-F5344CB8AC3E}">
        <p14:creationId xmlns:p14="http://schemas.microsoft.com/office/powerpoint/2010/main" val="145209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2307D4-E15C-C6F9-2CF7-E732CD29E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0" b="20386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5F92DA-6D90-5DFE-3F41-D208E0F24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it-IT" sz="6600" dirty="0"/>
              <a:t>Account </a:t>
            </a:r>
            <a:r>
              <a:rPr lang="it-IT" sz="6600" dirty="0" err="1"/>
              <a:t>Infura</a:t>
            </a:r>
            <a:endParaRPr lang="it-IT" sz="6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9DFBB5-66B3-B708-9B09-0AD818D2D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815" y="5675569"/>
            <a:ext cx="9864160" cy="680781"/>
          </a:xfrm>
        </p:spPr>
        <p:txBody>
          <a:bodyPr anchor="ctr">
            <a:normAutofit fontScale="25000" lnSpcReduction="20000"/>
          </a:bodyPr>
          <a:lstStyle/>
          <a:p>
            <a:r>
              <a:rPr lang="it-IT" sz="7200" dirty="0"/>
              <a:t>Procurarsi una key di progetto da sostituire </a:t>
            </a:r>
            <a:r>
              <a:rPr lang="it-IT" sz="7200" u="sng" dirty="0"/>
              <a:t>in </a:t>
            </a:r>
            <a:r>
              <a:rPr lang="it-IT" sz="7200" i="1" u="sng" strike="noStrike" dirty="0" err="1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palisade</a:t>
            </a:r>
            <a:r>
              <a:rPr lang="it-IT" sz="7200" i="1" u="sng" dirty="0">
                <a:effectLst/>
                <a:latin typeface="-apple-system"/>
              </a:rPr>
              <a:t>/</a:t>
            </a:r>
            <a:r>
              <a:rPr lang="it-IT" sz="7200" i="1" u="sng" strike="noStrike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</a:t>
            </a:r>
            <a:r>
              <a:rPr lang="it-IT" sz="7200" i="1" u="sng" dirty="0">
                <a:effectLst/>
                <a:latin typeface="-apple-system"/>
              </a:rPr>
              <a:t>/</a:t>
            </a:r>
            <a:r>
              <a:rPr lang="it-IT" sz="7200" i="1" u="sng" strike="noStrike" dirty="0" err="1"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env</a:t>
            </a:r>
            <a:r>
              <a:rPr lang="it-IT" sz="7200" i="1" u="sng" dirty="0">
                <a:effectLst/>
                <a:latin typeface="-apple-system"/>
              </a:rPr>
              <a:t>/</a:t>
            </a:r>
            <a:r>
              <a:rPr lang="it-IT" sz="7200" i="1" u="sng" dirty="0" err="1">
                <a:effectLst/>
                <a:latin typeface="-apple-system"/>
              </a:rPr>
              <a:t>development.json</a:t>
            </a:r>
            <a:endParaRPr lang="it-IT" sz="7200" i="1" u="sng" dirty="0">
              <a:effectLst/>
              <a:latin typeface="-apple-system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0889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2C50B9-9F60-1918-4CB8-C55E9FCE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Note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4111C1-90E1-6BD2-8C9B-2CBDBBC4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7" y="2478024"/>
            <a:ext cx="10354537" cy="3694176"/>
          </a:xfrm>
        </p:spPr>
        <p:txBody>
          <a:bodyPr>
            <a:normAutofit lnSpcReduction="10000"/>
          </a:bodyPr>
          <a:lstStyle/>
          <a:p>
            <a:r>
              <a:rPr lang="it-IT" dirty="0"/>
              <a:t>Vengono </a:t>
            </a:r>
            <a:r>
              <a:rPr lang="it-IT" dirty="0" err="1"/>
              <a:t>rideployate</a:t>
            </a:r>
            <a:r>
              <a:rPr lang="it-IT" dirty="0"/>
              <a:t> le funzionalità nella dashboard di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https://app.compound.finance/</a:t>
            </a:r>
            <a:endParaRPr lang="it-IT" dirty="0"/>
          </a:p>
          <a:p>
            <a:r>
              <a:rPr lang="it-IT" dirty="0"/>
              <a:t>Non vengono trattati i contratti relativi alla governance</a:t>
            </a:r>
          </a:p>
          <a:p>
            <a:r>
              <a:rPr lang="it-IT" dirty="0"/>
              <a:t>La </a:t>
            </a:r>
            <a:r>
              <a:rPr lang="it-IT" dirty="0" err="1"/>
              <a:t>TestNet</a:t>
            </a:r>
            <a:r>
              <a:rPr lang="it-IT" dirty="0"/>
              <a:t> usata è </a:t>
            </a:r>
            <a:r>
              <a:rPr lang="it-IT" dirty="0" err="1"/>
              <a:t>Kovan</a:t>
            </a:r>
            <a:endParaRPr lang="it-IT" dirty="0"/>
          </a:p>
          <a:p>
            <a:r>
              <a:rPr lang="it-IT" dirty="0"/>
              <a:t>Alcuni contratti che riguardano oracoli e tokens già presenti non vengono rimpiazzati</a:t>
            </a:r>
          </a:p>
          <a:p>
            <a:r>
              <a:rPr lang="it-IT" dirty="0"/>
              <a:t>Ogni contratto </a:t>
            </a:r>
            <a:r>
              <a:rPr lang="it-IT" dirty="0" err="1"/>
              <a:t>rideployato</a:t>
            </a:r>
            <a:r>
              <a:rPr lang="it-IT" dirty="0"/>
              <a:t> deve essere rimpiazzato nel file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palisade/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node_modules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/compound-config/networks/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kovan.json</a:t>
            </a:r>
            <a:endParaRPr lang="it-IT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102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39BB8D-AFEC-1CE9-E659-6F3EF4380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959047" cy="3204134"/>
          </a:xfrm>
        </p:spPr>
        <p:txBody>
          <a:bodyPr anchor="b">
            <a:normAutofit/>
          </a:bodyPr>
          <a:lstStyle/>
          <a:p>
            <a:r>
              <a:rPr lang="it-IT" sz="2800" dirty="0"/>
              <a:t>Come avviare la nostra implementazione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F5CCA59-E9BE-CA8F-71FB-4113084FC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700" dirty="0"/>
              <a:t>Sostituire il file </a:t>
            </a:r>
            <a:r>
              <a:rPr lang="en-US" sz="1700" dirty="0" err="1">
                <a:solidFill>
                  <a:srgbClr val="00B050"/>
                </a:solidFill>
              </a:rPr>
              <a:t>kovan.json</a:t>
            </a:r>
            <a:r>
              <a:rPr lang="en-US" sz="1700" dirty="0">
                <a:solidFill>
                  <a:srgbClr val="00B050"/>
                </a:solidFill>
              </a:rPr>
              <a:t> </a:t>
            </a:r>
            <a:r>
              <a:rPr lang="it-IT" sz="1700" dirty="0"/>
              <a:t>fornito in allegato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700" dirty="0"/>
              <a:t>Avviare il </a:t>
            </a:r>
            <a:r>
              <a:rPr lang="it-IT" sz="1700" dirty="0" err="1"/>
              <a:t>frontend</a:t>
            </a:r>
            <a:r>
              <a:rPr lang="it-IT" sz="1700" dirty="0"/>
              <a:t> con </a:t>
            </a:r>
            <a:r>
              <a:rPr lang="it-IT" sz="1700" i="1" dirty="0" err="1">
                <a:solidFill>
                  <a:srgbClr val="00B050"/>
                </a:solidFill>
              </a:rPr>
              <a:t>npm</a:t>
            </a:r>
            <a:r>
              <a:rPr lang="it-IT" sz="1700" i="1" dirty="0">
                <a:solidFill>
                  <a:srgbClr val="00B050"/>
                </a:solidFill>
              </a:rPr>
              <a:t> start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Segno di spunta">
            <a:extLst>
              <a:ext uri="{FF2B5EF4-FFF2-40B4-BE49-F238E27FC236}">
                <a16:creationId xmlns:a16="http://schemas.microsoft.com/office/drawing/2014/main" id="{3A7D5ABD-E1D7-B491-3C7C-3D05E90C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6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69580F-04D6-AB82-1C93-12656FE56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68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BA7767-0897-FE37-4837-DA831CC39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it-IT" sz="4400"/>
              <a:t>Istruzioni per deployare il compound protocol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148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F14EC82-0DBA-C0DE-FD9A-3289CBAF9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" r="12159" b="-1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7542CC-0592-F395-4BF2-138429871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95466"/>
            <a:ext cx="6007608" cy="1536192"/>
          </a:xfrm>
        </p:spPr>
        <p:txBody>
          <a:bodyPr anchor="ctr">
            <a:normAutofit/>
          </a:bodyPr>
          <a:lstStyle/>
          <a:p>
            <a:r>
              <a:rPr lang="it-IT" sz="1800" dirty="0"/>
              <a:t>Copiare l’ indirizzo del Contratto </a:t>
            </a:r>
            <a:r>
              <a:rPr lang="it-IT" sz="1800" b="1" dirty="0" err="1">
                <a:solidFill>
                  <a:srgbClr val="00B050"/>
                </a:solidFill>
              </a:rPr>
              <a:t>Comp</a:t>
            </a:r>
            <a:r>
              <a:rPr lang="it-IT" sz="1800" dirty="0"/>
              <a:t> (ricavabile dal file </a:t>
            </a:r>
            <a:r>
              <a:rPr lang="it-IT" sz="1800" i="1" dirty="0" err="1"/>
              <a:t>kovan.json</a:t>
            </a:r>
            <a:r>
              <a:rPr lang="it-IT" sz="1800" i="1" dirty="0"/>
              <a:t> corrente</a:t>
            </a:r>
            <a:r>
              <a:rPr lang="it-IT" sz="1800" dirty="0"/>
              <a:t>) </a:t>
            </a:r>
          </a:p>
          <a:p>
            <a:r>
              <a:rPr lang="it-IT" sz="1800" dirty="0"/>
              <a:t>Incollarlo nella funzione </a:t>
            </a:r>
            <a:r>
              <a:rPr lang="it-IT" sz="1800" dirty="0" err="1">
                <a:solidFill>
                  <a:srgbClr val="00B050"/>
                </a:solidFill>
              </a:rPr>
              <a:t>getComAddress</a:t>
            </a:r>
            <a:r>
              <a:rPr lang="it-IT" sz="1800" dirty="0">
                <a:solidFill>
                  <a:srgbClr val="00B050"/>
                </a:solidFill>
              </a:rPr>
              <a:t>() </a:t>
            </a:r>
            <a:r>
              <a:rPr lang="it-IT" sz="1800" dirty="0"/>
              <a:t>nel codice di </a:t>
            </a:r>
            <a:r>
              <a:rPr lang="it-IT" sz="1800" dirty="0" err="1">
                <a:solidFill>
                  <a:srgbClr val="00B050"/>
                </a:solidFill>
              </a:rPr>
              <a:t>Comptroller.sol</a:t>
            </a:r>
            <a:endParaRPr lang="it-IT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25639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23820"/>
      </a:dk2>
      <a:lt2>
        <a:srgbClr val="E8E3E2"/>
      </a:lt2>
      <a:accent1>
        <a:srgbClr val="25AED0"/>
      </a:accent1>
      <a:accent2>
        <a:srgbClr val="14B692"/>
      </a:accent2>
      <a:accent3>
        <a:srgbClr val="21B858"/>
      </a:accent3>
      <a:accent4>
        <a:srgbClr val="1DB914"/>
      </a:accent4>
      <a:accent5>
        <a:srgbClr val="65B420"/>
      </a:accent5>
      <a:accent6>
        <a:srgbClr val="98AA12"/>
      </a:accent6>
      <a:hlink>
        <a:srgbClr val="4E9230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601</Words>
  <Application>Microsoft Office PowerPoint</Application>
  <PresentationFormat>Widescreen</PresentationFormat>
  <Paragraphs>94</Paragraphs>
  <Slides>31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-apple-system</vt:lpstr>
      <vt:lpstr>Arial</vt:lpstr>
      <vt:lpstr>Calibri</vt:lpstr>
      <vt:lpstr>Fira Mono</vt:lpstr>
      <vt:lpstr>Neue Haas Grotesk Text Pro</vt:lpstr>
      <vt:lpstr>AccentBoxVTI</vt:lpstr>
      <vt:lpstr>Deploy Compound Protocol</vt:lpstr>
      <vt:lpstr>Repository Github del Protocollo</vt:lpstr>
      <vt:lpstr>Collegamento in locale con Remix</vt:lpstr>
      <vt:lpstr>Repository GitHub Frontend</vt:lpstr>
      <vt:lpstr>Account Infura</vt:lpstr>
      <vt:lpstr>Note </vt:lpstr>
      <vt:lpstr>Come avviare la nostra implementazione</vt:lpstr>
      <vt:lpstr>Istruzioni per deployare il compound protocol</vt:lpstr>
      <vt:lpstr>Presentazione standard di PowerPoint</vt:lpstr>
      <vt:lpstr>Deploy di Comptroller.sol</vt:lpstr>
      <vt:lpstr>Unitroller.sol</vt:lpstr>
      <vt:lpstr>Unitroller.sol (II)</vt:lpstr>
      <vt:lpstr>Oracolo</vt:lpstr>
      <vt:lpstr>Deploy CEther</vt:lpstr>
      <vt:lpstr>Aggiungi cETH all’ Unitroller</vt:lpstr>
      <vt:lpstr>_setCollateralFactor()</vt:lpstr>
      <vt:lpstr>Maximillion</vt:lpstr>
      <vt:lpstr>Aggiunta dei Token</vt:lpstr>
      <vt:lpstr>CToken</vt:lpstr>
      <vt:lpstr>Presentazione standard di PowerPoint</vt:lpstr>
      <vt:lpstr>Esecuzione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 Compound Protocol</dc:title>
  <dc:creator>PIERLUIGI LIGUORI</dc:creator>
  <cp:lastModifiedBy>PIERLUIGI LIGUORI</cp:lastModifiedBy>
  <cp:revision>22</cp:revision>
  <dcterms:created xsi:type="dcterms:W3CDTF">2022-07-05T14:11:26Z</dcterms:created>
  <dcterms:modified xsi:type="dcterms:W3CDTF">2022-07-05T19:12:37Z</dcterms:modified>
</cp:coreProperties>
</file>